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y Boscor" initials="A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5"/>
  </p:normalViewPr>
  <p:slideViewPr>
    <p:cSldViewPr snapToGrid="0" snapToObjects="1">
      <p:cViewPr varScale="1">
        <p:scale>
          <a:sx n="47" d="100"/>
          <a:sy n="47" d="100"/>
        </p:scale>
        <p:origin x="304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commentAuthors" Target="commentAuthors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6-04-26T13:39:25.832" idx="1">
    <p:pos x="6720" y="3760"/>
    <p:text>The iNRIC website provides a ‘one stop shop’ online portal delivering up-to-date best available evidence in infection prevention and control to over a quarter of a million users in 159 different countries</p:tex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tif>
</file>

<file path=ppt/media/image16.png>
</file>

<file path=ppt/media/image17.png>
</file>

<file path=ppt/media/image18.png>
</file>

<file path=ppt/media/image19.ti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2816922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lIns="71437" tIns="71437" rIns="71437" bIns="71437" anchor="b"/>
          <a:lstStyle>
            <a:lvl1pPr defTabSz="821531"/>
          </a:lstStyle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lIns="71437" tIns="71437" rIns="71437" bIns="71437" anchor="t"/>
          <a:lstStyle>
            <a:lvl1pPr marL="0" indent="0" algn="ctr" defTabSz="821531">
              <a:spcBef>
                <a:spcPts val="0"/>
              </a:spcBef>
              <a:buSzTx/>
              <a:buNone/>
              <a:defRPr sz="4400"/>
            </a:lvl1pPr>
            <a:lvl2pPr marL="0" indent="228600" algn="ctr" defTabSz="821531">
              <a:spcBef>
                <a:spcPts val="0"/>
              </a:spcBef>
              <a:buSzTx/>
              <a:buNone/>
              <a:defRPr sz="4400"/>
            </a:lvl2pPr>
            <a:lvl3pPr marL="0" indent="457200" algn="ctr" defTabSz="821531">
              <a:spcBef>
                <a:spcPts val="0"/>
              </a:spcBef>
              <a:buSzTx/>
              <a:buNone/>
              <a:defRPr sz="4400"/>
            </a:lvl3pPr>
            <a:lvl4pPr marL="0" indent="685800" algn="ctr" defTabSz="821531">
              <a:spcBef>
                <a:spcPts val="0"/>
              </a:spcBef>
              <a:buSzTx/>
              <a:buNone/>
              <a:defRPr sz="4400"/>
            </a:lvl4pPr>
            <a:lvl5pPr marL="0" indent="914400" algn="ctr" defTabSz="821531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750095"/>
          </a:xfrm>
          <a:prstGeom prst="rect">
            <a:avLst/>
          </a:prstGeom>
        </p:spPr>
        <p:txBody>
          <a:bodyPr lIns="71437" tIns="71437" rIns="71437" bIns="71437" anchor="t">
            <a:spAutoFit/>
          </a:bodyPr>
          <a:lstStyle>
            <a:lvl1pPr marL="0" indent="0" algn="ctr" defTabSz="821531">
              <a:spcBef>
                <a:spcPts val="0"/>
              </a:spcBef>
              <a:buSzTx/>
              <a:buNone/>
              <a:defRPr sz="3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4833937" y="5981303"/>
            <a:ext cx="14716126" cy="1003301"/>
          </a:xfrm>
          <a:prstGeom prst="rect">
            <a:avLst/>
          </a:prstGeom>
        </p:spPr>
        <p:txBody>
          <a:bodyPr lIns="71437" tIns="71437" rIns="71437" bIns="71437">
            <a:spAutoFit/>
          </a:bodyPr>
          <a:lstStyle>
            <a:lvl1pPr marL="0" indent="0" algn="ctr" defTabSz="821531">
              <a:spcBef>
                <a:spcPts val="3300"/>
              </a:spcBef>
              <a:buSzTx/>
              <a:buNone/>
              <a:defRPr sz="5600"/>
            </a:lvl1pPr>
          </a:lstStyle>
          <a:p>
            <a:r>
              <a:t>“Type a quote here.”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hape 1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5298281" y="892968"/>
            <a:ext cx="13751719" cy="832247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lIns="71437" tIns="71437" rIns="71437" bIns="71437" anchor="b"/>
          <a:lstStyle>
            <a:lvl1pPr defTabSz="821531"/>
          </a:lstStyle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833937" y="11519296"/>
            <a:ext cx="14716126" cy="1714501"/>
          </a:xfrm>
          <a:prstGeom prst="rect">
            <a:avLst/>
          </a:prstGeom>
        </p:spPr>
        <p:txBody>
          <a:bodyPr lIns="71437" tIns="71437" rIns="71437" bIns="71437" anchor="t"/>
          <a:lstStyle>
            <a:lvl1pPr marL="0" indent="0" algn="ctr" defTabSz="821531">
              <a:spcBef>
                <a:spcPts val="0"/>
              </a:spcBef>
              <a:buSzTx/>
              <a:buNone/>
              <a:defRPr sz="4400"/>
            </a:lvl1pPr>
            <a:lvl2pPr marL="0" indent="228600" algn="ctr" defTabSz="821531">
              <a:spcBef>
                <a:spcPts val="0"/>
              </a:spcBef>
              <a:buSzTx/>
              <a:buNone/>
              <a:defRPr sz="4400"/>
            </a:lvl2pPr>
            <a:lvl3pPr marL="0" indent="457200" algn="ctr" defTabSz="821531">
              <a:spcBef>
                <a:spcPts val="0"/>
              </a:spcBef>
              <a:buSzTx/>
              <a:buNone/>
              <a:defRPr sz="4400"/>
            </a:lvl3pPr>
            <a:lvl4pPr marL="0" indent="685800" algn="ctr" defTabSz="821531">
              <a:spcBef>
                <a:spcPts val="0"/>
              </a:spcBef>
              <a:buSzTx/>
              <a:buNone/>
              <a:defRPr sz="4400"/>
            </a:lvl4pPr>
            <a:lvl5pPr marL="0" indent="914400" algn="ctr" defTabSz="821531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2495609" y="1071562"/>
            <a:ext cx="7500938" cy="115907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4387453" y="1071562"/>
            <a:ext cx="7500938" cy="5625704"/>
          </a:xfrm>
          <a:prstGeom prst="rect">
            <a:avLst/>
          </a:prstGeom>
        </p:spPr>
        <p:txBody>
          <a:bodyPr lIns="71437" tIns="71437" rIns="71437" bIns="71437" anchor="b"/>
          <a:lstStyle>
            <a:lvl1pPr defTabSz="821531"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4387453" y="7036593"/>
            <a:ext cx="7500938" cy="5625704"/>
          </a:xfrm>
          <a:prstGeom prst="rect">
            <a:avLst/>
          </a:prstGeom>
        </p:spPr>
        <p:txBody>
          <a:bodyPr lIns="71437" tIns="71437" rIns="71437" bIns="71437" anchor="t"/>
          <a:lstStyle>
            <a:lvl1pPr marL="0" indent="0" algn="ctr" defTabSz="821531">
              <a:spcBef>
                <a:spcPts val="0"/>
              </a:spcBef>
              <a:buSzTx/>
              <a:buNone/>
              <a:defRPr sz="4400"/>
            </a:lvl1pPr>
            <a:lvl2pPr marL="0" indent="228600" algn="ctr" defTabSz="821531">
              <a:spcBef>
                <a:spcPts val="0"/>
              </a:spcBef>
              <a:buSzTx/>
              <a:buNone/>
              <a:defRPr sz="4400"/>
            </a:lvl2pPr>
            <a:lvl3pPr marL="0" indent="457200" algn="ctr" defTabSz="821531">
              <a:spcBef>
                <a:spcPts val="0"/>
              </a:spcBef>
              <a:buSzTx/>
              <a:buNone/>
              <a:defRPr sz="4400"/>
            </a:lvl3pPr>
            <a:lvl4pPr marL="0" indent="685800" algn="ctr" defTabSz="821531">
              <a:spcBef>
                <a:spcPts val="0"/>
              </a:spcBef>
              <a:buSzTx/>
              <a:buNone/>
              <a:defRPr sz="4400"/>
            </a:lvl4pPr>
            <a:lvl5pPr marL="0" indent="914400" algn="ctr" defTabSz="821531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xfrm>
            <a:off x="4387453" y="571500"/>
            <a:ext cx="15609094" cy="298251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xfrm>
            <a:off x="4387453" y="571500"/>
            <a:ext cx="15609094" cy="298251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</p:spPr>
        <p:txBody>
          <a:bodyPr lIns="71437" tIns="71437" rIns="71437" bIns="71437"/>
          <a:lstStyle>
            <a:lvl1pPr marL="625642" indent="-625642" defTabSz="821531"/>
            <a:lvl2pPr marL="1082842" indent="-625642" defTabSz="821531"/>
            <a:lvl3pPr marL="1540042" indent="-625642" defTabSz="821531"/>
            <a:lvl4pPr marL="1997242" indent="-625642" defTabSz="821531"/>
            <a:lvl5pPr marL="2454442" indent="-625642" defTabSz="82153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xfrm>
            <a:off x="4387453" y="571500"/>
            <a:ext cx="15609094" cy="2982516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 lIns="71437" tIns="71437" rIns="71437" bIns="71437"/>
          <a:lstStyle>
            <a:lvl1pPr marL="517071" indent="-517071" defTabSz="821531">
              <a:spcBef>
                <a:spcPts val="5300"/>
              </a:spcBef>
              <a:defRPr sz="3800"/>
            </a:lvl1pPr>
            <a:lvl2pPr marL="898071" indent="-517071" defTabSz="821531">
              <a:spcBef>
                <a:spcPts val="5300"/>
              </a:spcBef>
              <a:defRPr sz="3800"/>
            </a:lvl2pPr>
            <a:lvl3pPr marL="1279071" indent="-517071" defTabSz="821531">
              <a:spcBef>
                <a:spcPts val="5300"/>
              </a:spcBef>
              <a:defRPr sz="3800"/>
            </a:lvl3pPr>
            <a:lvl4pPr marL="1660071" indent="-517071" defTabSz="821531">
              <a:spcBef>
                <a:spcPts val="5300"/>
              </a:spcBef>
              <a:defRPr sz="3800"/>
            </a:lvl4pPr>
            <a:lvl5pPr marL="2041071" indent="-517071" defTabSz="821531">
              <a:spcBef>
                <a:spcPts val="53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 lIns="71437" tIns="71437" rIns="71437" bIns="71437"/>
          <a:lstStyle>
            <a:lvl1pPr marL="625642" indent="-625642" defTabSz="821531"/>
            <a:lvl2pPr marL="1082842" indent="-625642" defTabSz="821531"/>
            <a:lvl3pPr marL="1540042" indent="-625642" defTabSz="821531"/>
            <a:lvl4pPr marL="1997242" indent="-625642" defTabSz="821531"/>
            <a:lvl5pPr marL="2454442" indent="-625642" defTabSz="82153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48282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2495609" y="1071562"/>
            <a:ext cx="7500938" cy="548282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4387453" y="1072805"/>
            <a:ext cx="7500938" cy="115728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825500"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09600" marR="0" indent="-6096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19200" marR="0" indent="-6096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828800" marR="0" indent="-6096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438400" marR="0" indent="-6096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048000" marR="0" indent="-6096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657600" marR="0" indent="-6096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267200" marR="0" indent="-6096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4876800" marR="0" indent="-6096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486400" marR="0" indent="-6096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tif"/><Relationship Id="rId3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hueOff val="-193819"/>
                <a:satOff val="-4458"/>
                <a:lumOff val="-21157"/>
              </a:schemeClr>
            </a:gs>
            <a:gs pos="100000">
              <a:srgbClr val="C3E3F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subTitle" sz="quarter" idx="1"/>
          </p:nvPr>
        </p:nvSpPr>
        <p:spPr>
          <a:xfrm>
            <a:off x="4707439" y="3591597"/>
            <a:ext cx="14716126" cy="2355770"/>
          </a:xfrm>
          <a:prstGeom prst="rect">
            <a:avLst/>
          </a:prstGeom>
        </p:spPr>
        <p:txBody>
          <a:bodyPr/>
          <a:lstStyle/>
          <a:p>
            <a:r>
              <a:rPr dirty="0"/>
              <a:t>Team 42</a:t>
            </a:r>
          </a:p>
          <a:p>
            <a:r>
              <a:rPr dirty="0"/>
              <a:t>Andrei Boscor (</a:t>
            </a:r>
            <a:r>
              <a:rPr u="sng" dirty="0">
                <a:solidFill>
                  <a:schemeClr val="tx1"/>
                </a:solidFill>
              </a:rPr>
              <a:t>andrei.boscor.14@ucl.ac.uk</a:t>
            </a:r>
            <a:r>
              <a:rPr dirty="0"/>
              <a:t>)</a:t>
            </a:r>
          </a:p>
          <a:p>
            <a:r>
              <a:rPr dirty="0"/>
              <a:t>Do Xuan Bach (</a:t>
            </a:r>
            <a:r>
              <a:rPr u="sng" dirty="0"/>
              <a:t>xuan.do.14@ucl.ac.uk</a:t>
            </a:r>
            <a:r>
              <a:rPr dirty="0"/>
              <a:t>)</a:t>
            </a:r>
          </a:p>
        </p:txBody>
      </p:sp>
      <p:sp>
        <p:nvSpPr>
          <p:cNvPr id="129" name="Shape 129"/>
          <p:cNvSpPr/>
          <p:nvPr/>
        </p:nvSpPr>
        <p:spPr>
          <a:xfrm>
            <a:off x="4355274" y="-3292479"/>
            <a:ext cx="15420455" cy="6536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b">
            <a:normAutofit/>
          </a:bodyPr>
          <a:lstStyle>
            <a:lvl1pPr defTabSz="1160859">
              <a:defRPr sz="9600"/>
            </a:lvl1pPr>
          </a:lstStyle>
          <a:p>
            <a:r>
              <a:t>International Resource for Infection Control (iNRIC)</a:t>
            </a:r>
          </a:p>
        </p:txBody>
      </p:sp>
      <p:pic>
        <p:nvPicPr>
          <p:cNvPr id="130" name="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42283" y="10554794"/>
            <a:ext cx="7699252" cy="2361105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/>
          <p:nvPr/>
        </p:nvSpPr>
        <p:spPr>
          <a:xfrm>
            <a:off x="5128584" y="7727063"/>
            <a:ext cx="14716126" cy="365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lnSpcReduction="10000"/>
          </a:bodyPr>
          <a:lstStyle/>
          <a:p>
            <a:pPr defTabSz="755808">
              <a:defRPr sz="4048"/>
            </a:pPr>
            <a:r>
              <a:rPr dirty="0"/>
              <a:t>Dr. Patty Kostkova, UCL</a:t>
            </a:r>
          </a:p>
          <a:p>
            <a:pPr defTabSz="755808">
              <a:defRPr sz="4048"/>
            </a:pPr>
            <a:r>
              <a:rPr dirty="0"/>
              <a:t>Sue Wiseman</a:t>
            </a:r>
          </a:p>
          <a:p>
            <a:pPr defTabSz="755808">
              <a:defRPr sz="4048"/>
            </a:pPr>
            <a:r>
              <a:rPr dirty="0"/>
              <a:t>Fortune </a:t>
            </a:r>
            <a:r>
              <a:rPr dirty="0" smtClean="0"/>
              <a:t>NCube</a:t>
            </a:r>
            <a:endParaRPr lang="en-US" dirty="0" smtClean="0"/>
          </a:p>
          <a:p>
            <a:pPr defTabSz="755808">
              <a:defRPr sz="4048"/>
            </a:pPr>
            <a:r>
              <a:rPr lang="en-US" dirty="0" err="1" smtClean="0"/>
              <a:t>Alexandru</a:t>
            </a:r>
            <a:r>
              <a:rPr lang="en-US" dirty="0" smtClean="0"/>
              <a:t> </a:t>
            </a:r>
            <a:r>
              <a:rPr lang="en-US" dirty="0" err="1" smtClean="0"/>
              <a:t>Marginean</a:t>
            </a:r>
            <a:endParaRPr lang="en-US" dirty="0" smtClean="0"/>
          </a:p>
          <a:p>
            <a:pPr defTabSz="755808">
              <a:defRPr sz="4048"/>
            </a:pPr>
            <a:r>
              <a:rPr dirty="0" smtClean="0"/>
              <a:t>(founded </a:t>
            </a:r>
            <a:r>
              <a:rPr dirty="0"/>
              <a:t>with WHO, ECDC</a:t>
            </a:r>
          </a:p>
          <a:p>
            <a:pPr defTabSz="755808">
              <a:defRPr sz="4048"/>
            </a:pPr>
            <a:r>
              <a:rPr dirty="0"/>
              <a:t>HPA)</a:t>
            </a:r>
          </a:p>
        </p:txBody>
      </p:sp>
      <p:pic>
        <p:nvPicPr>
          <p:cNvPr id="132" name="image1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87203" y="6650510"/>
            <a:ext cx="5364274" cy="53642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ECDC_logo.sv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363679" y="6779261"/>
            <a:ext cx="4786946" cy="425137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/>
        </p:nvSpPr>
        <p:spPr>
          <a:xfrm>
            <a:off x="4163720" y="6298938"/>
            <a:ext cx="14716126" cy="23557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/>
          </a:bodyPr>
          <a:lstStyle/>
          <a:p>
            <a:pPr>
              <a:defRPr sz="4400"/>
            </a:pPr>
            <a:r>
              <a:rPr dirty="0"/>
              <a:t>Team Website: </a:t>
            </a:r>
            <a:r>
              <a:rPr u="sng" dirty="0"/>
              <a:t>http://students.cs.ucl.ac.uk/2015/group42/</a:t>
            </a:r>
            <a:r>
              <a:rPr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2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2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2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3" animBg="1" advAuto="0"/>
      <p:bldP spid="129" grpId="1" animBg="1" advAuto="0"/>
      <p:bldP spid="130" grpId="2" animBg="1" advAuto="0"/>
      <p:bldP spid="131" grpId="4" animBg="1" advAuto="0"/>
      <p:bldP spid="132" grpId="5" animBg="1" advAuto="0"/>
      <p:bldP spid="133" grpId="6" animBg="1" advAuto="0"/>
      <p:bldP spid="134" grpId="7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xfrm>
            <a:off x="4387453" y="-292100"/>
            <a:ext cx="15609094" cy="2982516"/>
          </a:xfrm>
          <a:prstGeom prst="rect">
            <a:avLst/>
          </a:prstGeom>
        </p:spPr>
        <p:txBody>
          <a:bodyPr/>
          <a:lstStyle/>
          <a:p>
            <a:r>
              <a:t>Notifications</a:t>
            </a:r>
          </a:p>
        </p:txBody>
      </p:sp>
      <p:sp>
        <p:nvSpPr>
          <p:cNvPr id="170" name="Shape 170"/>
          <p:cNvSpPr>
            <a:spLocks noGrp="1"/>
          </p:cNvSpPr>
          <p:nvPr>
            <p:ph type="body" idx="1"/>
          </p:nvPr>
        </p:nvSpPr>
        <p:spPr>
          <a:xfrm>
            <a:off x="1441053" y="1320204"/>
            <a:ext cx="15609094" cy="8840392"/>
          </a:xfrm>
          <a:prstGeom prst="rect">
            <a:avLst/>
          </a:prstGeom>
        </p:spPr>
        <p:txBody>
          <a:bodyPr/>
          <a:lstStyle/>
          <a:p>
            <a:r>
              <a:rPr dirty="0"/>
              <a:t>The app is using PushWoosh notifications</a:t>
            </a:r>
          </a:p>
          <a:p>
            <a:r>
              <a:rPr dirty="0"/>
              <a:t>Notifications can be sent directly by iNRIC content manager to all users</a:t>
            </a:r>
          </a:p>
        </p:txBody>
      </p:sp>
      <p:pic>
        <p:nvPicPr>
          <p:cNvPr id="171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97594" y="9768482"/>
            <a:ext cx="2959101" cy="254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notification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62952" y="1769376"/>
            <a:ext cx="12221048" cy="122094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User Testing</a:t>
            </a:r>
          </a:p>
        </p:txBody>
      </p:sp>
      <p:sp>
        <p:nvSpPr>
          <p:cNvPr id="175" name="Shape 175"/>
          <p:cNvSpPr>
            <a:spLocks noGrp="1"/>
          </p:cNvSpPr>
          <p:nvPr>
            <p:ph type="body" idx="1"/>
          </p:nvPr>
        </p:nvSpPr>
        <p:spPr>
          <a:xfrm>
            <a:off x="3489821" y="3643312"/>
            <a:ext cx="16991906" cy="9085263"/>
          </a:xfrm>
          <a:prstGeom prst="rect">
            <a:avLst/>
          </a:prstGeom>
        </p:spPr>
        <p:txBody>
          <a:bodyPr/>
          <a:lstStyle/>
          <a:p>
            <a:r>
              <a:rPr dirty="0"/>
              <a:t>Responsive Design mode testing in Safari and Google Chrome for multiple screen sizes</a:t>
            </a:r>
          </a:p>
          <a:p>
            <a:r>
              <a:rPr dirty="0"/>
              <a:t>Tested with the Phonegap Developer app on iOS and Android phones</a:t>
            </a:r>
          </a:p>
          <a:p>
            <a:r>
              <a:rPr dirty="0"/>
              <a:t>A/B Testing conducted with students and medical staff</a:t>
            </a:r>
          </a:p>
          <a:p>
            <a:r>
              <a:rPr dirty="0"/>
              <a:t>AJAX Requests tested with Postman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title"/>
          </p:nvPr>
        </p:nvSpPr>
        <p:spPr>
          <a:xfrm>
            <a:off x="4387453" y="-18058"/>
            <a:ext cx="15609094" cy="2982516"/>
          </a:xfrm>
          <a:prstGeom prst="rect">
            <a:avLst/>
          </a:prstGeom>
        </p:spPr>
        <p:txBody>
          <a:bodyPr/>
          <a:lstStyle/>
          <a:p>
            <a:r>
              <a:rPr dirty="0"/>
              <a:t>Automated testing</a:t>
            </a:r>
          </a:p>
        </p:txBody>
      </p:sp>
      <p:sp>
        <p:nvSpPr>
          <p:cNvPr id="178" name="Shape 178"/>
          <p:cNvSpPr>
            <a:spLocks noGrp="1"/>
          </p:cNvSpPr>
          <p:nvPr>
            <p:ph type="body" sz="quarter" idx="1"/>
          </p:nvPr>
        </p:nvSpPr>
        <p:spPr>
          <a:xfrm>
            <a:off x="4387453" y="1209675"/>
            <a:ext cx="15609094" cy="3450829"/>
          </a:xfrm>
          <a:prstGeom prst="rect">
            <a:avLst/>
          </a:prstGeom>
        </p:spPr>
        <p:txBody>
          <a:bodyPr/>
          <a:lstStyle/>
          <a:p>
            <a:r>
              <a:rPr dirty="0"/>
              <a:t>Loadster Stress test</a:t>
            </a:r>
          </a:p>
        </p:txBody>
      </p:sp>
      <p:pic>
        <p:nvPicPr>
          <p:cNvPr id="179" name="testloa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76522" y="3763154"/>
            <a:ext cx="15866023" cy="110921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Automated Testing</a:t>
            </a:r>
          </a:p>
        </p:txBody>
      </p:sp>
      <p:sp>
        <p:nvSpPr>
          <p:cNvPr id="182" name="Shape 182"/>
          <p:cNvSpPr>
            <a:spLocks noGrp="1"/>
          </p:cNvSpPr>
          <p:nvPr>
            <p:ph type="body" idx="1"/>
          </p:nvPr>
        </p:nvSpPr>
        <p:spPr>
          <a:xfrm>
            <a:off x="2024558" y="239712"/>
            <a:ext cx="20467242" cy="8840392"/>
          </a:xfrm>
          <a:prstGeom prst="rect">
            <a:avLst/>
          </a:prstGeom>
        </p:spPr>
        <p:txBody>
          <a:bodyPr/>
          <a:lstStyle/>
          <a:p>
            <a:r>
              <a:t>Testmunk installation and loading test on multiple Android Devices</a:t>
            </a:r>
          </a:p>
        </p:txBody>
      </p:sp>
      <p:pic>
        <p:nvPicPr>
          <p:cNvPr id="183" name="testmun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6645851"/>
            <a:ext cx="24384000" cy="36907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Successes</a:t>
            </a:r>
          </a:p>
        </p:txBody>
      </p:sp>
      <p:sp>
        <p:nvSpPr>
          <p:cNvPr id="186" name="Shape 186"/>
          <p:cNvSpPr>
            <a:spLocks noGrp="1"/>
          </p:cNvSpPr>
          <p:nvPr>
            <p:ph type="body" idx="1"/>
          </p:nvPr>
        </p:nvSpPr>
        <p:spPr>
          <a:xfrm>
            <a:off x="3509763" y="3617912"/>
            <a:ext cx="17364473" cy="8840392"/>
          </a:xfrm>
          <a:prstGeom prst="rect">
            <a:avLst/>
          </a:prstGeom>
        </p:spPr>
        <p:txBody>
          <a:bodyPr/>
          <a:lstStyle/>
          <a:p>
            <a:r>
              <a:rPr dirty="0"/>
              <a:t>App compiles and loads on iOS and Android</a:t>
            </a:r>
          </a:p>
          <a:p>
            <a:r>
              <a:rPr dirty="0"/>
              <a:t>User Profiles and Quick Searching work without issues</a:t>
            </a:r>
          </a:p>
          <a:p>
            <a:r>
              <a:rPr dirty="0"/>
              <a:t>Responsive for various screen sizes</a:t>
            </a:r>
          </a:p>
          <a:p>
            <a:r>
              <a:rPr dirty="0"/>
              <a:t>Uses very little data to fully load the app resources ( approx 200kb — website uses approx </a:t>
            </a:r>
            <a:r>
              <a:rPr dirty="0" smtClean="0"/>
              <a:t>1</a:t>
            </a:r>
            <a:r>
              <a:rPr lang="en-US" dirty="0" smtClean="0"/>
              <a:t>,5</a:t>
            </a:r>
            <a:r>
              <a:rPr dirty="0" smtClean="0"/>
              <a:t> </a:t>
            </a:r>
            <a:r>
              <a:rPr dirty="0"/>
              <a:t>mb)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Failures</a:t>
            </a:r>
          </a:p>
        </p:txBody>
      </p:sp>
      <p:sp>
        <p:nvSpPr>
          <p:cNvPr id="189" name="Shape 1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Notification plugin does not load on Android</a:t>
            </a:r>
          </a:p>
          <a:p>
            <a:r>
              <a:rPr dirty="0"/>
              <a:t>Some issues with AJAX requests on Phonegap for Android</a:t>
            </a:r>
          </a:p>
          <a:p>
            <a:r>
              <a:rPr dirty="0"/>
              <a:t>Users can’t change preferences on main website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Future directions</a:t>
            </a:r>
          </a:p>
        </p:txBody>
      </p:sp>
      <p:sp>
        <p:nvSpPr>
          <p:cNvPr id="192" name="Shape 192"/>
          <p:cNvSpPr>
            <a:spLocks noGrp="1"/>
          </p:cNvSpPr>
          <p:nvPr>
            <p:ph type="body" idx="1"/>
          </p:nvPr>
        </p:nvSpPr>
        <p:spPr>
          <a:xfrm>
            <a:off x="2862560" y="3643312"/>
            <a:ext cx="18658880" cy="8840392"/>
          </a:xfrm>
          <a:prstGeom prst="rect">
            <a:avLst/>
          </a:prstGeom>
        </p:spPr>
        <p:txBody>
          <a:bodyPr/>
          <a:lstStyle/>
          <a:p>
            <a:r>
              <a:rPr dirty="0"/>
              <a:t>The system is mostly fit for purpose, although some bugs need to be solved with Phonegap for better app availability</a:t>
            </a:r>
          </a:p>
          <a:p>
            <a:r>
              <a:rPr dirty="0"/>
              <a:t>The notifications system can be used as an outbreak alarm</a:t>
            </a:r>
          </a:p>
          <a:p>
            <a:r>
              <a:rPr dirty="0"/>
              <a:t>We could integrate WHO, ECDC, HPA resources directly in the app</a:t>
            </a:r>
          </a:p>
          <a:p>
            <a:r>
              <a:rPr dirty="0"/>
              <a:t>Get big data (trending articles, most researched areas, etc)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/>
          </p:cNvSpPr>
          <p:nvPr>
            <p:ph type="title"/>
          </p:nvPr>
        </p:nvSpPr>
        <p:spPr>
          <a:xfrm>
            <a:off x="4387453" y="6337300"/>
            <a:ext cx="15609094" cy="2982516"/>
          </a:xfrm>
          <a:prstGeom prst="rect">
            <a:avLst/>
          </a:prstGeom>
        </p:spPr>
        <p:txBody>
          <a:bodyPr/>
          <a:lstStyle/>
          <a:p>
            <a:r>
              <a:t>Thank you!</a:t>
            </a:r>
          </a:p>
        </p:txBody>
      </p:sp>
      <p:pic>
        <p:nvPicPr>
          <p:cNvPr id="195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84350" y="95250"/>
            <a:ext cx="9690100" cy="2755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/>
          </p:cNvSpPr>
          <p:nvPr>
            <p:ph type="title"/>
          </p:nvPr>
        </p:nvSpPr>
        <p:spPr>
          <a:xfrm>
            <a:off x="4387453" y="-18058"/>
            <a:ext cx="15609094" cy="2982516"/>
          </a:xfrm>
          <a:prstGeom prst="rect">
            <a:avLst/>
          </a:prstGeom>
        </p:spPr>
        <p:txBody>
          <a:bodyPr/>
          <a:lstStyle/>
          <a:p>
            <a:r>
              <a:t>iNRIC Website</a:t>
            </a:r>
          </a:p>
        </p:txBody>
      </p:sp>
      <p:sp>
        <p:nvSpPr>
          <p:cNvPr id="137" name="Shape 1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38" name="Screen Shot 2016-02-21 at 01.26.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8072" y="2768991"/>
            <a:ext cx="18667856" cy="10589034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6885">
              <a:defRPr sz="10864"/>
            </a:lvl1pPr>
          </a:lstStyle>
          <a:p>
            <a:r>
              <a:rPr dirty="0"/>
              <a:t>Issues with current setup</a:t>
            </a:r>
          </a:p>
        </p:txBody>
      </p:sp>
      <p:sp>
        <p:nvSpPr>
          <p:cNvPr id="141" name="Shape 141"/>
          <p:cNvSpPr>
            <a:spLocks noGrp="1"/>
          </p:cNvSpPr>
          <p:nvPr>
            <p:ph type="body" idx="1"/>
          </p:nvPr>
        </p:nvSpPr>
        <p:spPr>
          <a:xfrm>
            <a:off x="4387453" y="3668712"/>
            <a:ext cx="15609094" cy="8840392"/>
          </a:xfrm>
          <a:prstGeom prst="rect">
            <a:avLst/>
          </a:prstGeom>
        </p:spPr>
        <p:txBody>
          <a:bodyPr/>
          <a:lstStyle/>
          <a:p>
            <a:r>
              <a:rPr dirty="0"/>
              <a:t>Not all countries have access to fast internet or computers</a:t>
            </a:r>
          </a:p>
          <a:p>
            <a:r>
              <a:rPr dirty="0"/>
              <a:t>The adoption rate of low-end Android phones, Windows phones and old iPhones is much higher than that of computers</a:t>
            </a:r>
          </a:p>
          <a:p>
            <a:r>
              <a:rPr dirty="0"/>
              <a:t>Many users want an app to personalise and speed up their searching</a:t>
            </a:r>
          </a:p>
          <a:p>
            <a:r>
              <a:rPr dirty="0"/>
              <a:t>Be notified of new content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4387453" y="419100"/>
            <a:ext cx="15609094" cy="2982516"/>
          </a:xfrm>
          <a:prstGeom prst="rect">
            <a:avLst/>
          </a:prstGeom>
        </p:spPr>
        <p:txBody>
          <a:bodyPr/>
          <a:lstStyle/>
          <a:p>
            <a:r>
              <a:rPr dirty="0"/>
              <a:t>Key requirements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idx="1"/>
          </p:nvPr>
        </p:nvSpPr>
        <p:spPr>
          <a:xfrm>
            <a:off x="3990478" y="3220938"/>
            <a:ext cx="16403044" cy="10098584"/>
          </a:xfrm>
          <a:prstGeom prst="rect">
            <a:avLst/>
          </a:prstGeom>
        </p:spPr>
        <p:txBody>
          <a:bodyPr/>
          <a:lstStyle/>
          <a:p>
            <a:pPr marL="613129" indent="-613129" defTabSz="805100">
              <a:spcBef>
                <a:spcPts val="5700"/>
              </a:spcBef>
              <a:defRPr sz="5096"/>
            </a:pPr>
            <a:r>
              <a:rPr dirty="0"/>
              <a:t>Cross-platform app available on most iOS, Android and Windows phones</a:t>
            </a:r>
          </a:p>
          <a:p>
            <a:pPr marL="613129" indent="-613129" defTabSz="805100">
              <a:spcBef>
                <a:spcPts val="5700"/>
              </a:spcBef>
              <a:defRPr sz="5096"/>
            </a:pPr>
            <a:r>
              <a:rPr dirty="0"/>
              <a:t>User Profile with saved preferences</a:t>
            </a:r>
          </a:p>
          <a:p>
            <a:pPr marL="613129" indent="-613129" defTabSz="805100">
              <a:spcBef>
                <a:spcPts val="5700"/>
              </a:spcBef>
              <a:defRPr sz="5096"/>
            </a:pPr>
            <a:r>
              <a:rPr dirty="0"/>
              <a:t>Quick Searching with user preferences</a:t>
            </a:r>
          </a:p>
          <a:p>
            <a:pPr marL="613129" indent="-613129" defTabSz="805100">
              <a:spcBef>
                <a:spcPts val="5700"/>
              </a:spcBef>
              <a:defRPr sz="5096"/>
            </a:pPr>
            <a:r>
              <a:rPr dirty="0"/>
              <a:t>In App Browser to not switch between app and native phone browser</a:t>
            </a:r>
          </a:p>
          <a:p>
            <a:pPr marL="613129" indent="-613129" defTabSz="805100">
              <a:spcBef>
                <a:spcPts val="5700"/>
              </a:spcBef>
              <a:defRPr sz="5096"/>
            </a:pPr>
            <a:r>
              <a:rPr dirty="0"/>
              <a:t>Low data usage</a:t>
            </a:r>
          </a:p>
          <a:p>
            <a:pPr marL="613129" indent="-613129" defTabSz="805100">
              <a:spcBef>
                <a:spcPts val="5700"/>
              </a:spcBef>
              <a:defRPr sz="5096"/>
            </a:pPr>
            <a:r>
              <a:rPr dirty="0"/>
              <a:t>Notifications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/>
          </p:cNvSpPr>
          <p:nvPr>
            <p:ph type="title"/>
          </p:nvPr>
        </p:nvSpPr>
        <p:spPr>
          <a:xfrm>
            <a:off x="4387453" y="241300"/>
            <a:ext cx="15609094" cy="2982516"/>
          </a:xfrm>
          <a:prstGeom prst="rect">
            <a:avLst/>
          </a:prstGeom>
        </p:spPr>
        <p:txBody>
          <a:bodyPr/>
          <a:lstStyle/>
          <a:p>
            <a:r>
              <a:rPr dirty="0"/>
              <a:t>Our solution</a:t>
            </a:r>
          </a:p>
        </p:txBody>
      </p:sp>
      <p:sp>
        <p:nvSpPr>
          <p:cNvPr id="147" name="Shape 147"/>
          <p:cNvSpPr>
            <a:spLocks noGrp="1"/>
          </p:cNvSpPr>
          <p:nvPr>
            <p:ph type="body" sz="half" idx="1"/>
          </p:nvPr>
        </p:nvSpPr>
        <p:spPr>
          <a:xfrm>
            <a:off x="704453" y="4495204"/>
            <a:ext cx="10714534" cy="6411219"/>
          </a:xfrm>
          <a:prstGeom prst="rect">
            <a:avLst/>
          </a:prstGeom>
        </p:spPr>
        <p:txBody>
          <a:bodyPr/>
          <a:lstStyle/>
          <a:p>
            <a:r>
              <a:rPr dirty="0"/>
              <a:t>Our solution is the iNRIC app </a:t>
            </a:r>
          </a:p>
          <a:p>
            <a:r>
              <a:rPr dirty="0"/>
              <a:t>Cross-platform</a:t>
            </a:r>
          </a:p>
          <a:p>
            <a:r>
              <a:rPr dirty="0"/>
              <a:t>Provides access to all iNRIC resources</a:t>
            </a:r>
          </a:p>
        </p:txBody>
      </p:sp>
      <p:pic>
        <p:nvPicPr>
          <p:cNvPr id="148" name="cross-platfor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43977" y="2398315"/>
            <a:ext cx="12268201" cy="11811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Screen Shot 2016-01-25 at 23.06.09.png"/>
          <p:cNvPicPr>
            <a:picLocks noChangeAspect="1"/>
          </p:cNvPicPr>
          <p:nvPr/>
        </p:nvPicPr>
        <p:blipFill>
          <a:blip r:embed="rId3">
            <a:extLst/>
          </a:blip>
          <a:srcRect r="56129"/>
          <a:stretch>
            <a:fillRect/>
          </a:stretch>
        </p:blipFill>
        <p:spPr>
          <a:xfrm>
            <a:off x="6342162" y="6376141"/>
            <a:ext cx="4139531" cy="1582910"/>
          </a:xfrm>
          <a:prstGeom prst="rect">
            <a:avLst/>
          </a:prstGeom>
          <a:ln w="25400">
            <a:miter lim="400000"/>
          </a:ln>
          <a:effectLst>
            <a:outerShdw blurRad="355600" dist="1778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3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1" build="p" bldLvl="5" animBg="1" advAuto="0"/>
      <p:bldP spid="149" grpId="2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/>
          </p:cNvSpPr>
          <p:nvPr>
            <p:ph type="title"/>
          </p:nvPr>
        </p:nvSpPr>
        <p:spPr>
          <a:xfrm>
            <a:off x="4387453" y="-348258"/>
            <a:ext cx="15609094" cy="2982516"/>
          </a:xfrm>
          <a:prstGeom prst="rect">
            <a:avLst/>
          </a:prstGeom>
        </p:spPr>
        <p:txBody>
          <a:bodyPr/>
          <a:lstStyle/>
          <a:p>
            <a:r>
              <a:rPr dirty="0"/>
              <a:t>Cross-platform</a:t>
            </a:r>
          </a:p>
        </p:txBody>
      </p:sp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xfrm>
            <a:off x="1297384" y="2014438"/>
            <a:ext cx="21789232" cy="747732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B</a:t>
            </a:r>
            <a:r>
              <a:rPr dirty="0" smtClean="0"/>
              <a:t>uilt </a:t>
            </a:r>
            <a:r>
              <a:rPr dirty="0"/>
              <a:t>with HTML5, CSS3, Javascript (jQuery)</a:t>
            </a:r>
          </a:p>
          <a:p>
            <a:r>
              <a:rPr dirty="0"/>
              <a:t>Ported with PhoneGap</a:t>
            </a:r>
          </a:p>
          <a:p>
            <a:r>
              <a:rPr dirty="0"/>
              <a:t>Easy to add more functionality for all platforms at once</a:t>
            </a:r>
          </a:p>
        </p:txBody>
      </p:sp>
      <p:pic>
        <p:nvPicPr>
          <p:cNvPr id="153" name="fronten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3421" y="9245196"/>
            <a:ext cx="7709757" cy="4517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phonegap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240446" y="9186164"/>
            <a:ext cx="4517437" cy="4517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1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"/>
                                        <p:tgtEl>
                                          <p:spTgt spid="1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xfrm>
            <a:off x="526653" y="469900"/>
            <a:ext cx="15609094" cy="2982516"/>
          </a:xfrm>
          <a:prstGeom prst="rect">
            <a:avLst/>
          </a:prstGeom>
        </p:spPr>
        <p:txBody>
          <a:bodyPr/>
          <a:lstStyle/>
          <a:p>
            <a:r>
              <a:rPr dirty="0"/>
              <a:t>Low data usage</a:t>
            </a:r>
          </a:p>
        </p:txBody>
      </p:sp>
      <p:sp>
        <p:nvSpPr>
          <p:cNvPr id="157" name="Shape 157"/>
          <p:cNvSpPr>
            <a:spLocks noGrp="1"/>
          </p:cNvSpPr>
          <p:nvPr>
            <p:ph type="body" sz="half" idx="1"/>
          </p:nvPr>
        </p:nvSpPr>
        <p:spPr>
          <a:xfrm>
            <a:off x="1110853" y="2754312"/>
            <a:ext cx="15609094" cy="7398049"/>
          </a:xfrm>
          <a:prstGeom prst="rect">
            <a:avLst/>
          </a:prstGeom>
        </p:spPr>
        <p:txBody>
          <a:bodyPr/>
          <a:lstStyle/>
          <a:p>
            <a:r>
              <a:rPr dirty="0"/>
              <a:t>Main iNRIC website is built on Drupal 7</a:t>
            </a:r>
          </a:p>
          <a:p>
            <a:r>
              <a:rPr dirty="0"/>
              <a:t>The app uses the Drupal iNRIC Portal as a RESTful Web Service</a:t>
            </a:r>
          </a:p>
          <a:p>
            <a:r>
              <a:rPr dirty="0"/>
              <a:t>AJAX requests to obtain resource data from the Web Service</a:t>
            </a:r>
          </a:p>
        </p:txBody>
      </p:sp>
      <p:pic>
        <p:nvPicPr>
          <p:cNvPr id="158" name="drupa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20217" y="9562541"/>
            <a:ext cx="3041041" cy="36857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architectural_diagram.png"/>
          <p:cNvPicPr>
            <a:picLocks noChangeAspect="1"/>
          </p:cNvPicPr>
          <p:nvPr/>
        </p:nvPicPr>
        <p:blipFill>
          <a:blip r:embed="rId3">
            <a:extLst/>
          </a:blip>
          <a:srcRect t="23518"/>
          <a:stretch>
            <a:fillRect/>
          </a:stretch>
        </p:blipFill>
        <p:spPr>
          <a:xfrm>
            <a:off x="17104019" y="46434"/>
            <a:ext cx="7291968" cy="136233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" grpId="0" uiExpand="1" build="p"/>
      <p:bldP spid="158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/>
          </p:cNvSpPr>
          <p:nvPr>
            <p:ph type="title"/>
          </p:nvPr>
        </p:nvSpPr>
        <p:spPr>
          <a:xfrm>
            <a:off x="4387453" y="393700"/>
            <a:ext cx="15609094" cy="2982516"/>
          </a:xfrm>
          <a:prstGeom prst="rect">
            <a:avLst/>
          </a:prstGeom>
        </p:spPr>
        <p:txBody>
          <a:bodyPr/>
          <a:lstStyle/>
          <a:p>
            <a:r>
              <a:t>User profiles</a:t>
            </a:r>
          </a:p>
        </p:txBody>
      </p:sp>
      <p:sp>
        <p:nvSpPr>
          <p:cNvPr id="162" name="Shape 162"/>
          <p:cNvSpPr>
            <a:spLocks noGrp="1"/>
          </p:cNvSpPr>
          <p:nvPr>
            <p:ph type="body" idx="1"/>
          </p:nvPr>
        </p:nvSpPr>
        <p:spPr>
          <a:xfrm>
            <a:off x="1669653" y="3208833"/>
            <a:ext cx="15609094" cy="8840392"/>
          </a:xfrm>
          <a:prstGeom prst="rect">
            <a:avLst/>
          </a:prstGeom>
        </p:spPr>
        <p:txBody>
          <a:bodyPr/>
          <a:lstStyle/>
          <a:p>
            <a:r>
              <a:rPr dirty="0"/>
              <a:t>Users can change their Account Details</a:t>
            </a:r>
          </a:p>
          <a:p>
            <a:r>
              <a:rPr dirty="0"/>
              <a:t>Users can save their searching preferences</a:t>
            </a:r>
          </a:p>
        </p:txBody>
      </p:sp>
      <p:pic>
        <p:nvPicPr>
          <p:cNvPr id="163" name="user_profi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05643" y="771028"/>
            <a:ext cx="13704217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/>
          </p:cNvSpPr>
          <p:nvPr>
            <p:ph type="title"/>
          </p:nvPr>
        </p:nvSpPr>
        <p:spPr>
          <a:xfrm>
            <a:off x="4387453" y="-18058"/>
            <a:ext cx="15609094" cy="2982516"/>
          </a:xfrm>
          <a:prstGeom prst="rect">
            <a:avLst/>
          </a:prstGeom>
        </p:spPr>
        <p:txBody>
          <a:bodyPr/>
          <a:lstStyle/>
          <a:p>
            <a:r>
              <a:t>Quick Searching</a:t>
            </a:r>
          </a:p>
        </p:txBody>
      </p:sp>
      <p:sp>
        <p:nvSpPr>
          <p:cNvPr id="166" name="Shape 166"/>
          <p:cNvSpPr>
            <a:spLocks noGrp="1"/>
          </p:cNvSpPr>
          <p:nvPr>
            <p:ph type="body" sz="half" idx="1"/>
          </p:nvPr>
        </p:nvSpPr>
        <p:spPr>
          <a:xfrm>
            <a:off x="1060053" y="2728912"/>
            <a:ext cx="10397034" cy="8840392"/>
          </a:xfrm>
          <a:prstGeom prst="rect">
            <a:avLst/>
          </a:prstGeom>
        </p:spPr>
        <p:txBody>
          <a:bodyPr/>
          <a:lstStyle/>
          <a:p>
            <a:r>
              <a:rPr dirty="0"/>
              <a:t>Users can search exactly like on the iNRIC website</a:t>
            </a:r>
          </a:p>
          <a:p>
            <a:r>
              <a:rPr dirty="0"/>
              <a:t>Or they can quickly search with their saved Preferences</a:t>
            </a:r>
          </a:p>
          <a:p>
            <a:r>
              <a:rPr dirty="0"/>
              <a:t>Can view all resources in the inApp Browser</a:t>
            </a:r>
          </a:p>
        </p:txBody>
      </p:sp>
      <p:pic>
        <p:nvPicPr>
          <p:cNvPr id="167" name="searchi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30769" y="1755929"/>
            <a:ext cx="12510776" cy="121256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" grpId="0" uiExpand="1" build="p"/>
    </p:bldLst>
  </p:timing>
</p:sld>
</file>

<file path=ppt/theme/theme1.xml><?xml version="1.0" encoding="utf-8"?>
<a:theme xmlns:a="http://schemas.openxmlformats.org/drawingml/2006/main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016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1016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1016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1016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016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1016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1016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1016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458</Words>
  <Application>Microsoft Macintosh PowerPoint</Application>
  <PresentationFormat>Custom</PresentationFormat>
  <Paragraphs>70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Helvetica</vt:lpstr>
      <vt:lpstr>Helvetica Light</vt:lpstr>
      <vt:lpstr>Helvetica Neue</vt:lpstr>
      <vt:lpstr>Gradient</vt:lpstr>
      <vt:lpstr>PowerPoint Presentation</vt:lpstr>
      <vt:lpstr>iNRIC Website</vt:lpstr>
      <vt:lpstr>Issues with current setup</vt:lpstr>
      <vt:lpstr>Key requirements</vt:lpstr>
      <vt:lpstr>Our solution</vt:lpstr>
      <vt:lpstr>Cross-platform</vt:lpstr>
      <vt:lpstr>Low data usage</vt:lpstr>
      <vt:lpstr>User profiles</vt:lpstr>
      <vt:lpstr>Quick Searching</vt:lpstr>
      <vt:lpstr>Notifications</vt:lpstr>
      <vt:lpstr>User Testing</vt:lpstr>
      <vt:lpstr>Automated testing</vt:lpstr>
      <vt:lpstr>Automated Testing</vt:lpstr>
      <vt:lpstr>Successes</vt:lpstr>
      <vt:lpstr>Failures</vt:lpstr>
      <vt:lpstr>Future directions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10</cp:revision>
  <dcterms:modified xsi:type="dcterms:W3CDTF">2016-04-26T15:59:34Z</dcterms:modified>
</cp:coreProperties>
</file>